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821" r:id="rId11"/>
    <p:sldId id="2822" r:id="rId12"/>
    <p:sldId id="2823" r:id="rId13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7A602-8EDF-8DBD-DDFB-518B8B79BC59}" v="4" dt="2026-06-10T08:56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81C3A403-7DEC-4F6E-BACA-62D0C1A0B735}" type="datetimeFigureOut">
              <a:rPr lang="pl-PL" smtClean="0"/>
              <a:t>10.06.2026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4767264"/>
            <a:ext cx="33528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4767264"/>
            <a:ext cx="7620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4BB8B772-49D7-442B-BE69-043643560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695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dirty="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  <p:sldLayoutId id="2147483664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0D85AF-20FF-4CBF-90F6-CB882F325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533" y="1885421"/>
            <a:ext cx="7541112" cy="1102519"/>
          </a:xfrm>
        </p:spPr>
        <p:txBody>
          <a:bodyPr/>
          <a:lstStyle/>
          <a:p>
            <a:r>
              <a:rPr lang="pl-PL" dirty="0"/>
              <a:t>New </a:t>
            </a:r>
            <a:r>
              <a:rPr lang="pl-PL" dirty="0" err="1"/>
              <a:t>Forms</a:t>
            </a:r>
            <a:r>
              <a:rPr lang="pl-PL" dirty="0"/>
              <a:t> of </a:t>
            </a:r>
            <a:r>
              <a:rPr lang="pl-PL" dirty="0" err="1"/>
              <a:t>Work</a:t>
            </a:r>
            <a:r>
              <a:rPr lang="pl-PL" dirty="0"/>
              <a:t>, </a:t>
            </a:r>
            <a:r>
              <a:rPr lang="pl-PL" dirty="0" err="1"/>
              <a:t>Old</a:t>
            </a:r>
            <a:r>
              <a:rPr lang="pl-PL" dirty="0"/>
              <a:t> </a:t>
            </a:r>
            <a:r>
              <a:rPr lang="pl-PL" dirty="0" err="1"/>
              <a:t>Social</a:t>
            </a:r>
            <a:r>
              <a:rPr lang="pl-PL" dirty="0"/>
              <a:t> </a:t>
            </a:r>
            <a:r>
              <a:rPr lang="pl-PL" dirty="0" err="1"/>
              <a:t>Insurance</a:t>
            </a:r>
            <a:r>
              <a:rPr lang="pl-PL" dirty="0"/>
              <a:t>? </a:t>
            </a:r>
            <a:r>
              <a:rPr lang="pl-PL" dirty="0" err="1"/>
              <a:t>Self-Employment</a:t>
            </a:r>
            <a:r>
              <a:rPr lang="pl-PL" dirty="0"/>
              <a:t> and </a:t>
            </a:r>
            <a:r>
              <a:rPr lang="pl-PL" dirty="0" err="1"/>
              <a:t>Pension</a:t>
            </a:r>
            <a:r>
              <a:rPr lang="pl-PL" dirty="0"/>
              <a:t> </a:t>
            </a:r>
            <a:r>
              <a:rPr lang="pl-PL" dirty="0" err="1"/>
              <a:t>Poverty</a:t>
            </a:r>
            <a:r>
              <a:rPr lang="pl-PL" dirty="0"/>
              <a:t> </a:t>
            </a:r>
            <a:r>
              <a:rPr lang="pl-PL" dirty="0" err="1"/>
              <a:t>Risks</a:t>
            </a:r>
            <a:r>
              <a:rPr lang="pl-PL" dirty="0"/>
              <a:t> in Poland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F86FD4-36F8-4ED7-A618-105F237CA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6645" y="3485300"/>
            <a:ext cx="6858000" cy="1241822"/>
          </a:xfrm>
        </p:spPr>
        <p:txBody>
          <a:bodyPr>
            <a:noAutofit/>
          </a:bodyPr>
          <a:lstStyle/>
          <a:p>
            <a:pPr algn="r"/>
            <a:r>
              <a:rPr lang="en-GB" sz="1400" dirty="0"/>
              <a:t>Janina Petelczyc</a:t>
            </a:r>
            <a:endParaRPr lang="pl-PL" sz="1400" dirty="0"/>
          </a:p>
          <a:p>
            <a:pPr algn="r"/>
            <a:r>
              <a:rPr lang="en-GB" sz="1400" dirty="0"/>
              <a:t> Warsaw School of Economics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24753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AEACF0-450C-4D3E-8A85-2082F7A5D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Why</a:t>
            </a:r>
            <a:r>
              <a:rPr lang="pl-PL" dirty="0"/>
              <a:t> </a:t>
            </a:r>
            <a:r>
              <a:rPr lang="pl-PL" dirty="0" err="1"/>
              <a:t>does</a:t>
            </a:r>
            <a:r>
              <a:rPr lang="pl-PL" dirty="0"/>
              <a:t>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matter</a:t>
            </a:r>
            <a:r>
              <a:rPr lang="pl-PL" dirty="0"/>
              <a:t>?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C7F652-1506-47C3-93DA-E590142DA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7425"/>
            <a:ext cx="7768800" cy="3394472"/>
          </a:xfrm>
        </p:spPr>
        <p:txBody>
          <a:bodyPr>
            <a:normAutofit fontScale="92500"/>
          </a:bodyPr>
          <a:lstStyle/>
          <a:p>
            <a:r>
              <a:rPr lang="en-US" sz="2700" dirty="0"/>
              <a:t>The rise of non-standard work</a:t>
            </a:r>
          </a:p>
          <a:p>
            <a:r>
              <a:rPr lang="en-US" sz="2700" dirty="0" err="1"/>
              <a:t>Labour</a:t>
            </a:r>
            <a:r>
              <a:rPr lang="en-US" sz="2700" dirty="0"/>
              <a:t> markets have changed faster than welfare states.</a:t>
            </a:r>
          </a:p>
          <a:p>
            <a:pPr lvl="1"/>
            <a:r>
              <a:rPr lang="en-US" sz="2700" dirty="0"/>
              <a:t>growth of self-employment, solo self-employment, platform work</a:t>
            </a:r>
          </a:p>
          <a:p>
            <a:pPr lvl="1"/>
            <a:r>
              <a:rPr lang="en-US" sz="2700" dirty="0"/>
              <a:t>de-standardization of employment trajectories</a:t>
            </a:r>
          </a:p>
          <a:p>
            <a:pPr lvl="1"/>
            <a:r>
              <a:rPr lang="en-US" sz="2700" dirty="0"/>
              <a:t>systems designed for stable, full-time employment struggle to adapt</a:t>
            </a:r>
            <a:endParaRPr lang="pl-PL" sz="270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D7F8654-6E0A-8F5E-E31E-C345DA3228E0}"/>
              </a:ext>
            </a:extLst>
          </p:cNvPr>
          <p:cNvSpPr txBox="1"/>
          <p:nvPr/>
        </p:nvSpPr>
        <p:spPr>
          <a:xfrm>
            <a:off x="1467294" y="4457737"/>
            <a:ext cx="6393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Taylor-Gooby (2004) </a:t>
            </a:r>
            <a:r>
              <a:rPr lang="en-GB" dirty="0" err="1"/>
              <a:t>Cieślik</a:t>
            </a:r>
            <a:r>
              <a:rPr lang="en-GB" dirty="0"/>
              <a:t> &amp; van Stel (2024) Murgia &amp; </a:t>
            </a:r>
            <a:r>
              <a:rPr lang="en-GB" dirty="0" err="1"/>
              <a:t>Pulignano</a:t>
            </a:r>
            <a:r>
              <a:rPr lang="en-GB" dirty="0"/>
              <a:t> (2021)</a:t>
            </a:r>
          </a:p>
        </p:txBody>
      </p:sp>
    </p:spTree>
    <p:extLst>
      <p:ext uri="{BB962C8B-B14F-4D97-AF65-F5344CB8AC3E}">
        <p14:creationId xmlns:p14="http://schemas.microsoft.com/office/powerpoint/2010/main" val="274988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1E183D-8E84-AA5E-3A37-E0FDB9ACD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270" y="387895"/>
            <a:ext cx="8429147" cy="675334"/>
          </a:xfrm>
        </p:spPr>
        <p:txBody>
          <a:bodyPr/>
          <a:lstStyle/>
          <a:p>
            <a:r>
              <a:rPr lang="pl-PL" dirty="0" err="1"/>
              <a:t>Self-employment</a:t>
            </a:r>
            <a:r>
              <a:rPr lang="pl-PL" dirty="0"/>
              <a:t>: </a:t>
            </a:r>
            <a:r>
              <a:rPr lang="pl-PL" dirty="0" err="1"/>
              <a:t>opportunity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vulnerability</a:t>
            </a:r>
            <a:r>
              <a:rPr lang="pl-PL" dirty="0"/>
              <a:t>?</a:t>
            </a:r>
            <a:br>
              <a:rPr lang="pl-PL" dirty="0"/>
            </a:b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05A5CC-A751-FE63-3295-7435378EE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Opportunity self-employment</a:t>
            </a:r>
          </a:p>
          <a:p>
            <a:pPr lvl="1"/>
            <a:r>
              <a:rPr lang="en-US" dirty="0"/>
              <a:t>autonomy</a:t>
            </a:r>
          </a:p>
          <a:p>
            <a:pPr lvl="1"/>
            <a:r>
              <a:rPr lang="en-US" dirty="0"/>
              <a:t>entrepreneurship</a:t>
            </a:r>
          </a:p>
          <a:p>
            <a:pPr lvl="1"/>
            <a:r>
              <a:rPr lang="en-US" dirty="0"/>
              <a:t>higher income</a:t>
            </a:r>
          </a:p>
          <a:p>
            <a:endParaRPr lang="en-US" dirty="0"/>
          </a:p>
          <a:p>
            <a:r>
              <a:rPr lang="en-US" dirty="0"/>
              <a:t>Necessity / dependent self-employment</a:t>
            </a:r>
          </a:p>
          <a:p>
            <a:pPr lvl="1"/>
            <a:r>
              <a:rPr lang="en-US" dirty="0"/>
              <a:t>one client</a:t>
            </a:r>
          </a:p>
          <a:p>
            <a:pPr lvl="1"/>
            <a:r>
              <a:rPr lang="en-US" dirty="0"/>
              <a:t>disguised employment</a:t>
            </a:r>
          </a:p>
          <a:p>
            <a:pPr lvl="1"/>
            <a:r>
              <a:rPr lang="en-US" dirty="0"/>
              <a:t>unstable income</a:t>
            </a:r>
          </a:p>
          <a:p>
            <a:pPr lvl="1"/>
            <a:r>
              <a:rPr lang="en-US" dirty="0"/>
              <a:t>weak social protection</a:t>
            </a:r>
            <a:endParaRPr lang="en-GB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5D3DF060-C180-637E-D20D-550F61CFFBF4}"/>
              </a:ext>
            </a:extLst>
          </p:cNvPr>
          <p:cNvSpPr txBox="1"/>
          <p:nvPr/>
        </p:nvSpPr>
        <p:spPr>
          <a:xfrm>
            <a:off x="1561213" y="4213163"/>
            <a:ext cx="6021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ILO (2016), Williams, </a:t>
            </a:r>
            <a:r>
              <a:rPr lang="en-GB" dirty="0" err="1"/>
              <a:t>Horodonic</a:t>
            </a:r>
            <a:r>
              <a:rPr lang="en-GB" dirty="0"/>
              <a:t> (2018) </a:t>
            </a:r>
            <a:r>
              <a:rPr lang="en-GB" dirty="0" err="1"/>
              <a:t>Cieślik</a:t>
            </a:r>
            <a:r>
              <a:rPr lang="en-GB" dirty="0"/>
              <a:t>, </a:t>
            </a:r>
            <a:r>
              <a:rPr lang="en-GB" dirty="0" err="1"/>
              <a:t>Dvulety</a:t>
            </a:r>
            <a:r>
              <a:rPr lang="en-GB" dirty="0"/>
              <a:t> (2019), </a:t>
            </a:r>
            <a:r>
              <a:rPr lang="pl-PL" dirty="0"/>
              <a:t>Petelczyc (2022), </a:t>
            </a:r>
            <a:r>
              <a:rPr lang="en-GB" dirty="0"/>
              <a:t>Murgia (2025), </a:t>
            </a:r>
          </a:p>
        </p:txBody>
      </p:sp>
    </p:spTree>
    <p:extLst>
      <p:ext uri="{BB962C8B-B14F-4D97-AF65-F5344CB8AC3E}">
        <p14:creationId xmlns:p14="http://schemas.microsoft.com/office/powerpoint/2010/main" val="319496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1AFB6B-57B5-FC07-1D76-62C742EA1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Poland as </a:t>
            </a:r>
            <a:r>
              <a:rPr lang="pl-PL" dirty="0" err="1"/>
              <a:t>an</a:t>
            </a:r>
            <a:r>
              <a:rPr lang="pl-PL" dirty="0"/>
              <a:t> </a:t>
            </a:r>
            <a:r>
              <a:rPr lang="pl-PL" dirty="0" err="1"/>
              <a:t>extreme</a:t>
            </a:r>
            <a:r>
              <a:rPr lang="pl-PL" dirty="0"/>
              <a:t> </a:t>
            </a:r>
            <a:r>
              <a:rPr lang="pl-PL" dirty="0" err="1"/>
              <a:t>case</a:t>
            </a:r>
            <a:endParaRPr lang="en-GB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8B3BAC0-870D-E509-4A4B-B310D32E45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435277"/>
              </p:ext>
            </p:extLst>
          </p:nvPr>
        </p:nvGraphicFramePr>
        <p:xfrm>
          <a:off x="227315" y="1703452"/>
          <a:ext cx="8037728" cy="2192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9614">
                  <a:extLst>
                    <a:ext uri="{9D8B030D-6E8A-4147-A177-3AD203B41FA5}">
                      <a16:colId xmlns:a16="http://schemas.microsoft.com/office/drawing/2014/main" val="2162207925"/>
                    </a:ext>
                  </a:extLst>
                </a:gridCol>
                <a:gridCol w="1068890">
                  <a:extLst>
                    <a:ext uri="{9D8B030D-6E8A-4147-A177-3AD203B41FA5}">
                      <a16:colId xmlns:a16="http://schemas.microsoft.com/office/drawing/2014/main" val="1337538137"/>
                    </a:ext>
                  </a:extLst>
                </a:gridCol>
                <a:gridCol w="1069806">
                  <a:extLst>
                    <a:ext uri="{9D8B030D-6E8A-4147-A177-3AD203B41FA5}">
                      <a16:colId xmlns:a16="http://schemas.microsoft.com/office/drawing/2014/main" val="884072976"/>
                    </a:ext>
                  </a:extLst>
                </a:gridCol>
                <a:gridCol w="1069806">
                  <a:extLst>
                    <a:ext uri="{9D8B030D-6E8A-4147-A177-3AD203B41FA5}">
                      <a16:colId xmlns:a16="http://schemas.microsoft.com/office/drawing/2014/main" val="1898230963"/>
                    </a:ext>
                  </a:extLst>
                </a:gridCol>
                <a:gridCol w="1069806">
                  <a:extLst>
                    <a:ext uri="{9D8B030D-6E8A-4147-A177-3AD203B41FA5}">
                      <a16:colId xmlns:a16="http://schemas.microsoft.com/office/drawing/2014/main" val="3542200232"/>
                    </a:ext>
                  </a:extLst>
                </a:gridCol>
                <a:gridCol w="1069806">
                  <a:extLst>
                    <a:ext uri="{9D8B030D-6E8A-4147-A177-3AD203B41FA5}">
                      <a16:colId xmlns:a16="http://schemas.microsoft.com/office/drawing/2014/main" val="1731179505"/>
                    </a:ext>
                  </a:extLst>
                </a:gridCol>
              </a:tblGrid>
              <a:tr h="3492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100" dirty="0">
                          <a:effectLst/>
                        </a:rPr>
                        <a:t> 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2019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2020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2021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2022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2023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2322410"/>
                  </a:ext>
                </a:extLst>
              </a:tr>
              <a:tr h="349253"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>
                          <a:effectLst/>
                        </a:rPr>
                        <a:t>Total (</a:t>
                      </a:r>
                      <a:r>
                        <a:rPr lang="pl-PL" sz="1200" kern="0" dirty="0" err="1">
                          <a:effectLst/>
                        </a:rPr>
                        <a:t>thousand</a:t>
                      </a:r>
                      <a:r>
                        <a:rPr lang="pl-PL" sz="1200" kern="0" dirty="0">
                          <a:effectLst/>
                        </a:rPr>
                        <a:t>)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263,9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- 330,1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296,4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195,3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- 10,6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6216331"/>
                  </a:ext>
                </a:extLst>
              </a:tr>
              <a:tr h="349253"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 err="1">
                          <a:effectLst/>
                        </a:rPr>
                        <a:t>Employees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166,6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- 179,6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183,6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66,5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- 52,6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91800270"/>
                  </a:ext>
                </a:extLst>
              </a:tr>
              <a:tr h="349253"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 err="1">
                          <a:effectLst/>
                        </a:rPr>
                        <a:t>Contract</a:t>
                      </a:r>
                      <a:r>
                        <a:rPr lang="pl-PL" sz="1200" kern="0" dirty="0">
                          <a:effectLst/>
                        </a:rPr>
                        <a:t> </a:t>
                      </a:r>
                      <a:r>
                        <a:rPr lang="pl-PL" sz="1200" kern="0" dirty="0" err="1">
                          <a:effectLst/>
                        </a:rPr>
                        <a:t>workers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45,9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>
                          <a:effectLst/>
                        </a:rPr>
                        <a:t>- 11,1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>
                          <a:effectLst/>
                        </a:rPr>
                        <a:t>89,7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59,6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56,3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0317911"/>
                  </a:ext>
                </a:extLst>
              </a:tr>
              <a:tr h="349253"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 err="1">
                          <a:effectLst/>
                        </a:rPr>
                        <a:t>Self-employed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53,1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34,9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>
                          <a:effectLst/>
                        </a:rPr>
                        <a:t>50,1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 dirty="0">
                          <a:effectLst/>
                        </a:rPr>
                        <a:t>30,44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200" kern="0">
                          <a:effectLst/>
                        </a:rPr>
                        <a:t>46,5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804343"/>
                  </a:ext>
                </a:extLst>
              </a:tr>
              <a:tr h="441800">
                <a:tc gridSpan="6">
                  <a:txBody>
                    <a:bodyPr/>
                    <a:lstStyle/>
                    <a:p>
                      <a:pPr marL="560070" indent="-56007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 dirty="0" err="1">
                          <a:effectLst/>
                        </a:rPr>
                        <a:t>Table</a:t>
                      </a:r>
                      <a:r>
                        <a:rPr lang="pl-PL" sz="1400" kern="100" dirty="0">
                          <a:effectLst/>
                        </a:rPr>
                        <a:t> 	</a:t>
                      </a:r>
                      <a:r>
                        <a:rPr lang="pl-PL" sz="1400" dirty="0" err="1"/>
                        <a:t>Changes</a:t>
                      </a:r>
                      <a:r>
                        <a:rPr lang="pl-PL" sz="1400" dirty="0"/>
                        <a:t> in the </a:t>
                      </a:r>
                      <a:r>
                        <a:rPr lang="pl-PL" sz="1400" dirty="0" err="1"/>
                        <a:t>number</a:t>
                      </a:r>
                      <a:r>
                        <a:rPr lang="pl-PL" sz="1400" dirty="0"/>
                        <a:t> of </a:t>
                      </a:r>
                      <a:r>
                        <a:rPr lang="pl-PL" sz="1400" dirty="0" err="1"/>
                        <a:t>insured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persons</a:t>
                      </a:r>
                      <a:r>
                        <a:rPr lang="pl-PL" sz="1400" dirty="0"/>
                        <a:t> in the </a:t>
                      </a:r>
                      <a:r>
                        <a:rPr lang="pl-PL" sz="1400" dirty="0" err="1"/>
                        <a:t>pension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insurance</a:t>
                      </a:r>
                      <a:r>
                        <a:rPr lang="pl-PL" sz="1400" dirty="0"/>
                        <a:t> system by </a:t>
                      </a:r>
                      <a:r>
                        <a:rPr lang="pl-PL" sz="1400" dirty="0" err="1"/>
                        <a:t>selected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insurance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titles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compared</a:t>
                      </a:r>
                      <a:r>
                        <a:rPr lang="pl-PL" sz="1400" dirty="0"/>
                        <a:t> to the </a:t>
                      </a:r>
                      <a:r>
                        <a:rPr lang="pl-PL" sz="1400" dirty="0" err="1"/>
                        <a:t>previous</a:t>
                      </a:r>
                      <a:r>
                        <a:rPr lang="pl-PL" sz="1400" dirty="0"/>
                        <a:t> </a:t>
                      </a:r>
                      <a:r>
                        <a:rPr lang="pl-PL" sz="1400" dirty="0" err="1"/>
                        <a:t>year</a:t>
                      </a:r>
                      <a:r>
                        <a:rPr lang="pl-PL" sz="1400" dirty="0"/>
                        <a:t> (</a:t>
                      </a:r>
                      <a:r>
                        <a:rPr lang="pl-PL" sz="1400" dirty="0" err="1"/>
                        <a:t>thousands</a:t>
                      </a:r>
                      <a:r>
                        <a:rPr lang="pl-PL" sz="1400" dirty="0"/>
                        <a:t>). Data: ZUS Statistical Portal.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285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158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342F0C-FBFF-0D7A-C84F-FA7D1D47B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91" y="165763"/>
            <a:ext cx="7773417" cy="675334"/>
          </a:xfrm>
        </p:spPr>
        <p:txBody>
          <a:bodyPr anchor="t">
            <a:normAutofit/>
          </a:bodyPr>
          <a:lstStyle/>
          <a:p>
            <a:r>
              <a:rPr lang="pl-PL" dirty="0"/>
              <a:t>The </a:t>
            </a:r>
            <a:r>
              <a:rPr lang="pl-PL" dirty="0" err="1"/>
              <a:t>contribution</a:t>
            </a:r>
            <a:r>
              <a:rPr lang="pl-PL" dirty="0"/>
              <a:t> problem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CC75C4-3A42-9A2D-F737-60B767DCD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dirty="0"/>
              <a:t> </a:t>
            </a:r>
            <a:endParaRPr lang="en-GB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E2E9C13-251E-8FD9-4618-5D4D8447B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673995"/>
              </p:ext>
            </p:extLst>
          </p:nvPr>
        </p:nvGraphicFramePr>
        <p:xfrm>
          <a:off x="851897" y="732786"/>
          <a:ext cx="4570707" cy="23297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65558">
                  <a:extLst>
                    <a:ext uri="{9D8B030D-6E8A-4147-A177-3AD203B41FA5}">
                      <a16:colId xmlns:a16="http://schemas.microsoft.com/office/drawing/2014/main" val="3601158918"/>
                    </a:ext>
                  </a:extLst>
                </a:gridCol>
                <a:gridCol w="2505149">
                  <a:extLst>
                    <a:ext uri="{9D8B030D-6E8A-4147-A177-3AD203B41FA5}">
                      <a16:colId xmlns:a16="http://schemas.microsoft.com/office/drawing/2014/main" val="2877835410"/>
                    </a:ext>
                  </a:extLst>
                </a:gridCol>
              </a:tblGrid>
              <a:tr h="3853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 dirty="0" err="1"/>
                        <a:t>Employees</a:t>
                      </a:r>
                      <a:endParaRPr lang="pl-PL" sz="1700" b="1" dirty="0"/>
                    </a:p>
                  </a:txBody>
                  <a:tcPr marL="87585" marR="87585" marT="43793" marB="4379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 dirty="0" err="1"/>
                        <a:t>Self-employed</a:t>
                      </a:r>
                      <a:endParaRPr lang="pl-PL" sz="1700" b="1" dirty="0"/>
                    </a:p>
                  </a:txBody>
                  <a:tcPr marL="87585" marR="87585" marT="43793" marB="43793" anchor="ctr"/>
                </a:tc>
                <a:extLst>
                  <a:ext uri="{0D108BD9-81ED-4DB2-BD59-A6C34878D82A}">
                    <a16:rowId xmlns:a16="http://schemas.microsoft.com/office/drawing/2014/main" val="2097388662"/>
                  </a:ext>
                </a:extLst>
              </a:tr>
              <a:tr h="648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contribution</a:t>
                      </a:r>
                      <a:r>
                        <a:rPr lang="pl-PL" sz="1700" dirty="0"/>
                        <a:t> </a:t>
                      </a:r>
                      <a:r>
                        <a:rPr lang="pl-PL" sz="1700" dirty="0" err="1"/>
                        <a:t>linked</a:t>
                      </a:r>
                      <a:r>
                        <a:rPr lang="pl-PL" sz="1700" dirty="0"/>
                        <a:t> to </a:t>
                      </a:r>
                      <a:r>
                        <a:rPr lang="pl-PL" sz="1700" dirty="0" err="1"/>
                        <a:t>earnings</a:t>
                      </a:r>
                      <a:endParaRPr lang="pl-PL" sz="1700" dirty="0"/>
                    </a:p>
                  </a:txBody>
                  <a:tcPr marL="87585" marR="87585" marT="43793" marB="4379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flat</a:t>
                      </a:r>
                      <a:r>
                        <a:rPr lang="pl-PL" sz="1700" dirty="0"/>
                        <a:t>/minimum </a:t>
                      </a:r>
                      <a:r>
                        <a:rPr lang="pl-PL" sz="1700" dirty="0" err="1"/>
                        <a:t>contributions</a:t>
                      </a:r>
                      <a:endParaRPr lang="pl-PL" sz="1700" dirty="0"/>
                    </a:p>
                  </a:txBody>
                  <a:tcPr marL="87585" marR="87585" marT="43793" marB="43793" anchor="ctr"/>
                </a:tc>
                <a:extLst>
                  <a:ext uri="{0D108BD9-81ED-4DB2-BD59-A6C34878D82A}">
                    <a16:rowId xmlns:a16="http://schemas.microsoft.com/office/drawing/2014/main" val="3025745900"/>
                  </a:ext>
                </a:extLst>
              </a:tr>
              <a:tr h="648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mandatory</a:t>
                      </a:r>
                      <a:endParaRPr lang="pl-PL" sz="1700" dirty="0"/>
                    </a:p>
                  </a:txBody>
                  <a:tcPr marL="87585" marR="87585" marT="43793" marB="4379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multiple</a:t>
                      </a:r>
                      <a:r>
                        <a:rPr lang="pl-PL" sz="1700" dirty="0"/>
                        <a:t> </a:t>
                      </a:r>
                      <a:r>
                        <a:rPr lang="pl-PL" sz="1700" dirty="0" err="1"/>
                        <a:t>exemptions</a:t>
                      </a:r>
                      <a:endParaRPr lang="pl-PL" sz="1700" dirty="0"/>
                    </a:p>
                  </a:txBody>
                  <a:tcPr marL="87585" marR="87585" marT="43793" marB="43793" anchor="ctr"/>
                </a:tc>
                <a:extLst>
                  <a:ext uri="{0D108BD9-81ED-4DB2-BD59-A6C34878D82A}">
                    <a16:rowId xmlns:a16="http://schemas.microsoft.com/office/drawing/2014/main" val="2987787320"/>
                  </a:ext>
                </a:extLst>
              </a:tr>
              <a:tr h="648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higher</a:t>
                      </a:r>
                      <a:r>
                        <a:rPr lang="pl-PL" sz="1700" dirty="0"/>
                        <a:t> </a:t>
                      </a:r>
                      <a:r>
                        <a:rPr lang="pl-PL" sz="1700" dirty="0" err="1"/>
                        <a:t>pension</a:t>
                      </a:r>
                      <a:r>
                        <a:rPr lang="pl-PL" sz="1700" dirty="0"/>
                        <a:t> </a:t>
                      </a:r>
                      <a:r>
                        <a:rPr lang="pl-PL" sz="1700" dirty="0" err="1"/>
                        <a:t>accrual</a:t>
                      </a:r>
                      <a:endParaRPr lang="pl-PL" sz="1700" dirty="0"/>
                    </a:p>
                  </a:txBody>
                  <a:tcPr marL="87585" marR="87585" marT="43793" marB="4379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pension</a:t>
                      </a:r>
                      <a:r>
                        <a:rPr lang="pl-PL" sz="1700" dirty="0"/>
                        <a:t> gap</a:t>
                      </a:r>
                    </a:p>
                  </a:txBody>
                  <a:tcPr marL="87585" marR="87585" marT="43793" marB="43793" anchor="ctr"/>
                </a:tc>
                <a:extLst>
                  <a:ext uri="{0D108BD9-81ED-4DB2-BD59-A6C34878D82A}">
                    <a16:rowId xmlns:a16="http://schemas.microsoft.com/office/drawing/2014/main" val="2855754439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07D33B8E-60BA-87C9-E6E5-CFCEE9B6D556}"/>
              </a:ext>
            </a:extLst>
          </p:cNvPr>
          <p:cNvSpPr txBox="1"/>
          <p:nvPr/>
        </p:nvSpPr>
        <p:spPr>
          <a:xfrm>
            <a:off x="851670" y="3063987"/>
            <a:ext cx="7492007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dirty="0"/>
              <a:t>High </a:t>
            </a:r>
            <a:r>
              <a:rPr lang="pl-PL" dirty="0" err="1"/>
              <a:t>incomes</a:t>
            </a:r>
            <a:r>
              <a:rPr lang="pl-PL" dirty="0"/>
              <a:t>, </a:t>
            </a:r>
            <a:r>
              <a:rPr lang="pl-PL" dirty="0" err="1"/>
              <a:t>low</a:t>
            </a:r>
            <a:r>
              <a:rPr lang="pl-PL" dirty="0"/>
              <a:t> </a:t>
            </a:r>
            <a:r>
              <a:rPr lang="pl-PL" dirty="0" err="1"/>
              <a:t>contributions</a:t>
            </a:r>
            <a:endParaRPr lang="pl-PL" dirty="0"/>
          </a:p>
          <a:p>
            <a:pPr marL="0" indent="0">
              <a:spcAft>
                <a:spcPts val="600"/>
              </a:spcAft>
              <a:buNone/>
            </a:pPr>
            <a:r>
              <a:rPr lang="pl-PL" b="1" dirty="0" err="1"/>
              <a:t>Average</a:t>
            </a:r>
            <a:r>
              <a:rPr lang="pl-PL" b="1" dirty="0"/>
              <a:t> </a:t>
            </a:r>
            <a:r>
              <a:rPr lang="pl-PL" b="1" dirty="0" err="1"/>
              <a:t>income</a:t>
            </a:r>
            <a:r>
              <a:rPr lang="pl-PL" b="1" dirty="0"/>
              <a:t> of SE </a:t>
            </a:r>
            <a:r>
              <a:rPr lang="pl-PL" dirty="0"/>
              <a:t>≈ </a:t>
            </a:r>
            <a:r>
              <a:rPr lang="pl-PL" b="1" dirty="0"/>
              <a:t>PLN 12,942 </a:t>
            </a:r>
            <a:r>
              <a:rPr lang="pl-PL" b="1" dirty="0" err="1"/>
              <a:t>monthly</a:t>
            </a:r>
            <a:r>
              <a:rPr lang="pl-PL" b="1" dirty="0"/>
              <a:t> (</a:t>
            </a:r>
            <a:r>
              <a:rPr lang="pl-PL" b="1" dirty="0" err="1"/>
              <a:t>higher</a:t>
            </a:r>
            <a:r>
              <a:rPr lang="pl-PL" b="1" dirty="0"/>
              <a:t> </a:t>
            </a:r>
            <a:r>
              <a:rPr lang="pl-PL" b="1" dirty="0" err="1"/>
              <a:t>than</a:t>
            </a:r>
            <a:r>
              <a:rPr lang="pl-PL" b="1" dirty="0"/>
              <a:t> </a:t>
            </a:r>
            <a:r>
              <a:rPr lang="pl-PL" b="1" dirty="0" err="1"/>
              <a:t>employee</a:t>
            </a:r>
            <a:r>
              <a:rPr lang="pl-PL" b="1" dirty="0"/>
              <a:t>)</a:t>
            </a:r>
            <a:endParaRPr lang="pl-PL" dirty="0"/>
          </a:p>
          <a:p>
            <a:pPr marL="0" indent="0">
              <a:spcAft>
                <a:spcPts val="600"/>
              </a:spcAft>
              <a:buNone/>
            </a:pPr>
            <a:r>
              <a:rPr lang="pl-PL" dirty="0"/>
              <a:t>BUT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b="1" dirty="0" err="1"/>
              <a:t>Contribution</a:t>
            </a:r>
            <a:r>
              <a:rPr lang="pl-PL" b="1" dirty="0"/>
              <a:t> </a:t>
            </a:r>
            <a:r>
              <a:rPr lang="pl-PL" b="1" dirty="0" err="1"/>
              <a:t>base</a:t>
            </a:r>
            <a:r>
              <a:rPr lang="pl-PL" b="1" dirty="0"/>
              <a:t> </a:t>
            </a:r>
            <a:r>
              <a:rPr lang="pl-PL" dirty="0"/>
              <a:t>≈ </a:t>
            </a:r>
            <a:r>
              <a:rPr lang="pl-PL" b="1" dirty="0" err="1"/>
              <a:t>only</a:t>
            </a:r>
            <a:r>
              <a:rPr lang="pl-PL" b="1" dirty="0"/>
              <a:t> one-third of </a:t>
            </a:r>
            <a:r>
              <a:rPr lang="pl-PL" b="1" dirty="0" err="1"/>
              <a:t>employee</a:t>
            </a:r>
            <a:r>
              <a:rPr lang="pl-PL" b="1" dirty="0"/>
              <a:t> </a:t>
            </a:r>
            <a:r>
              <a:rPr lang="pl-PL" b="1" dirty="0" err="1"/>
              <a:t>contribution</a:t>
            </a:r>
            <a:r>
              <a:rPr lang="pl-PL" b="1" dirty="0"/>
              <a:t> </a:t>
            </a:r>
            <a:r>
              <a:rPr lang="pl-PL" b="1" dirty="0" err="1"/>
              <a:t>base</a:t>
            </a:r>
            <a:endParaRPr lang="pl-PL" dirty="0"/>
          </a:p>
        </p:txBody>
      </p:sp>
      <p:sp>
        <p:nvSpPr>
          <p:cNvPr id="9" name="Objaśnienie: linia 8">
            <a:extLst>
              <a:ext uri="{FF2B5EF4-FFF2-40B4-BE49-F238E27FC236}">
                <a16:creationId xmlns:a16="http://schemas.microsoft.com/office/drawing/2014/main" id="{FBBBFE7A-924D-FE4B-EC24-3C150DC677BF}"/>
              </a:ext>
            </a:extLst>
          </p:cNvPr>
          <p:cNvSpPr/>
          <p:nvPr/>
        </p:nvSpPr>
        <p:spPr>
          <a:xfrm>
            <a:off x="6141697" y="644390"/>
            <a:ext cx="2521687" cy="1431161"/>
          </a:xfrm>
          <a:prstGeom prst="borderCallout1">
            <a:avLst>
              <a:gd name="adj1" fmla="val 58651"/>
              <a:gd name="adj2" fmla="val -1025"/>
              <a:gd name="adj3" fmla="val 112500"/>
              <a:gd name="adj4" fmla="val -38333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contribution holidays</a:t>
            </a:r>
          </a:p>
          <a:p>
            <a:pPr algn="ctr"/>
            <a:r>
              <a:rPr lang="en-US" dirty="0"/>
              <a:t>start-up exemptions</a:t>
            </a:r>
            <a:endParaRPr lang="pl-PL" dirty="0"/>
          </a:p>
          <a:p>
            <a:pPr algn="ctr"/>
            <a:r>
              <a:rPr lang="pl-PL" dirty="0"/>
              <a:t>Small ZUS</a:t>
            </a:r>
          </a:p>
          <a:p>
            <a:pPr algn="ctr"/>
            <a:r>
              <a:rPr lang="pl-PL" dirty="0"/>
              <a:t>Small ZUS +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870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5679BF-8EBF-094F-AA36-5C73CC5D6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Flexibility</a:t>
            </a:r>
            <a:r>
              <a:rPr lang="pl-PL" dirty="0"/>
              <a:t> → </a:t>
            </a:r>
            <a:r>
              <a:rPr lang="pl-PL" dirty="0" err="1"/>
              <a:t>risk</a:t>
            </a:r>
            <a:r>
              <a:rPr lang="pl-PL" dirty="0"/>
              <a:t> of </a:t>
            </a:r>
            <a:r>
              <a:rPr lang="pl-PL" dirty="0" err="1"/>
              <a:t>poverty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32739A-17B0-C690-6892-463E2D087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21092" y="1219946"/>
            <a:ext cx="3577800" cy="3145745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non-standard </a:t>
            </a:r>
            <a:r>
              <a:rPr lang="pl-PL" b="1" dirty="0" err="1"/>
              <a:t>work</a:t>
            </a:r>
            <a:br>
              <a:rPr lang="pl-PL" dirty="0"/>
            </a:br>
            <a:br>
              <a:rPr lang="pl-PL" dirty="0"/>
            </a:br>
            <a:r>
              <a:rPr lang="pl-PL" b="1" dirty="0" err="1"/>
              <a:t>fragmented</a:t>
            </a:r>
            <a:r>
              <a:rPr lang="pl-PL" b="1" dirty="0"/>
              <a:t> </a:t>
            </a:r>
            <a:r>
              <a:rPr lang="pl-PL" b="1" dirty="0" err="1"/>
              <a:t>contribution</a:t>
            </a:r>
            <a:r>
              <a:rPr lang="pl-PL" b="1" dirty="0"/>
              <a:t> </a:t>
            </a:r>
            <a:r>
              <a:rPr lang="pl-PL" b="1" dirty="0" err="1"/>
              <a:t>careers</a:t>
            </a:r>
            <a:br>
              <a:rPr lang="pl-PL" dirty="0"/>
            </a:br>
            <a:br>
              <a:rPr lang="pl-PL" dirty="0"/>
            </a:br>
            <a:r>
              <a:rPr lang="pl-PL" b="1" dirty="0" err="1"/>
              <a:t>low</a:t>
            </a:r>
            <a:r>
              <a:rPr lang="pl-PL" b="1" dirty="0"/>
              <a:t> </a:t>
            </a:r>
            <a:r>
              <a:rPr lang="pl-PL" b="1" dirty="0" err="1"/>
              <a:t>pension</a:t>
            </a:r>
            <a:r>
              <a:rPr lang="pl-PL" b="1" dirty="0"/>
              <a:t> </a:t>
            </a:r>
            <a:r>
              <a:rPr lang="pl-PL" b="1" dirty="0" err="1"/>
              <a:t>accumulation</a:t>
            </a:r>
            <a:br>
              <a:rPr lang="pl-PL" dirty="0"/>
            </a:br>
            <a:br>
              <a:rPr lang="pl-PL" dirty="0"/>
            </a:br>
            <a:r>
              <a:rPr lang="pl-PL" b="1" dirty="0"/>
              <a:t>minimum </a:t>
            </a:r>
            <a:r>
              <a:rPr lang="pl-PL" b="1" dirty="0" err="1"/>
              <a:t>pensions</a:t>
            </a:r>
            <a:r>
              <a:rPr lang="pl-PL" b="1" dirty="0"/>
              <a:t> / </a:t>
            </a:r>
            <a:r>
              <a:rPr lang="pl-PL" b="1" dirty="0" err="1"/>
              <a:t>old-age</a:t>
            </a:r>
            <a:r>
              <a:rPr lang="pl-PL" b="1" dirty="0"/>
              <a:t> </a:t>
            </a:r>
            <a:r>
              <a:rPr lang="pl-PL" b="1" dirty="0" err="1"/>
              <a:t>poverty</a:t>
            </a:r>
            <a:r>
              <a:rPr lang="pl-PL" b="1" dirty="0"/>
              <a:t> </a:t>
            </a:r>
            <a:r>
              <a:rPr lang="pl-PL" b="1" dirty="0" err="1"/>
              <a:t>risk</a:t>
            </a:r>
            <a:endParaRPr lang="en-GB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FE79CCC-A27A-C385-A56C-33D053EDCF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A7DC692A-2AD0-1795-2273-DDE987E23B46}"/>
              </a:ext>
            </a:extLst>
          </p:cNvPr>
          <p:cNvCxnSpPr/>
          <p:nvPr/>
        </p:nvCxnSpPr>
        <p:spPr>
          <a:xfrm>
            <a:off x="4572000" y="1502735"/>
            <a:ext cx="0" cy="2693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65DACC97-E450-9A55-DB94-ED1C7723B6FE}"/>
              </a:ext>
            </a:extLst>
          </p:cNvPr>
          <p:cNvCxnSpPr/>
          <p:nvPr/>
        </p:nvCxnSpPr>
        <p:spPr>
          <a:xfrm>
            <a:off x="4600353" y="2115879"/>
            <a:ext cx="0" cy="2693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F90F2864-68C0-218A-189F-4E519B4955AA}"/>
              </a:ext>
            </a:extLst>
          </p:cNvPr>
          <p:cNvCxnSpPr/>
          <p:nvPr/>
        </p:nvCxnSpPr>
        <p:spPr>
          <a:xfrm>
            <a:off x="4600353" y="2721935"/>
            <a:ext cx="0" cy="2693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145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217F57-8340-9395-0DF8-A85F5E02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D0CDCAF-6F7A-8F0F-E4C2-210D41AB1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pl-PL" dirty="0"/>
              <a:t> 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109E5F4-7075-A739-1725-0FA1A0DBAFA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50800" indent="0">
              <a:buNone/>
            </a:pPr>
            <a:r>
              <a:rPr lang="pl-PL" dirty="0"/>
              <a:t> 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4BD51C5-3F69-F28A-AF6A-4ED820E5F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808856"/>
              </p:ext>
            </p:extLst>
          </p:nvPr>
        </p:nvGraphicFramePr>
        <p:xfrm>
          <a:off x="0" y="985284"/>
          <a:ext cx="8959442" cy="262949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424763">
                  <a:extLst>
                    <a:ext uri="{9D8B030D-6E8A-4147-A177-3AD203B41FA5}">
                      <a16:colId xmlns:a16="http://schemas.microsoft.com/office/drawing/2014/main" val="3874309320"/>
                    </a:ext>
                  </a:extLst>
                </a:gridCol>
                <a:gridCol w="829339">
                  <a:extLst>
                    <a:ext uri="{9D8B030D-6E8A-4147-A177-3AD203B41FA5}">
                      <a16:colId xmlns:a16="http://schemas.microsoft.com/office/drawing/2014/main" val="3731253651"/>
                    </a:ext>
                  </a:extLst>
                </a:gridCol>
                <a:gridCol w="964019">
                  <a:extLst>
                    <a:ext uri="{9D8B030D-6E8A-4147-A177-3AD203B41FA5}">
                      <a16:colId xmlns:a16="http://schemas.microsoft.com/office/drawing/2014/main" val="3218018770"/>
                    </a:ext>
                  </a:extLst>
                </a:gridCol>
                <a:gridCol w="2948763">
                  <a:extLst>
                    <a:ext uri="{9D8B030D-6E8A-4147-A177-3AD203B41FA5}">
                      <a16:colId xmlns:a16="http://schemas.microsoft.com/office/drawing/2014/main" val="3711719631"/>
                    </a:ext>
                  </a:extLst>
                </a:gridCol>
                <a:gridCol w="956930">
                  <a:extLst>
                    <a:ext uri="{9D8B030D-6E8A-4147-A177-3AD203B41FA5}">
                      <a16:colId xmlns:a16="http://schemas.microsoft.com/office/drawing/2014/main" val="644079243"/>
                    </a:ext>
                  </a:extLst>
                </a:gridCol>
                <a:gridCol w="1835628">
                  <a:extLst>
                    <a:ext uri="{9D8B030D-6E8A-4147-A177-3AD203B41FA5}">
                      <a16:colId xmlns:a16="http://schemas.microsoft.com/office/drawing/2014/main" val="3489167971"/>
                    </a:ext>
                  </a:extLst>
                </a:gridCol>
              </a:tblGrid>
              <a:tr h="8254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 dirty="0" err="1">
                          <a:effectLst/>
                        </a:rPr>
                        <a:t>Type</a:t>
                      </a:r>
                      <a:r>
                        <a:rPr lang="pl-PL" sz="1400" kern="100" dirty="0">
                          <a:effectLst/>
                        </a:rPr>
                        <a:t> of </a:t>
                      </a:r>
                      <a:r>
                        <a:rPr lang="pl-PL" sz="1400" kern="100" dirty="0" err="1">
                          <a:effectLst/>
                        </a:rPr>
                        <a:t>employment</a:t>
                      </a:r>
                      <a:endParaRPr lang="pl-P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>
                          <a:effectLst/>
                        </a:rPr>
                        <a:t>Gender</a:t>
                      </a:r>
                      <a:endParaRPr lang="pl-P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 dirty="0" err="1">
                          <a:effectLst/>
                        </a:rPr>
                        <a:t>Years</a:t>
                      </a:r>
                      <a:r>
                        <a:rPr lang="pl-PL" sz="1400" kern="100" dirty="0">
                          <a:effectLst/>
                        </a:rPr>
                        <a:t> of </a:t>
                      </a:r>
                      <a:r>
                        <a:rPr lang="pl-PL" sz="1400" kern="100" dirty="0" err="1">
                          <a:effectLst/>
                        </a:rPr>
                        <a:t>contributions</a:t>
                      </a:r>
                      <a:endParaRPr lang="pl-P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Additional info (reduced contributions/ family situation)</a:t>
                      </a:r>
                      <a:endParaRPr lang="pl-P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400" kern="100" dirty="0">
                          <a:effectLst/>
                        </a:rPr>
                        <a:t>Age of </a:t>
                      </a:r>
                      <a:r>
                        <a:rPr lang="pl-PL" sz="1400" kern="100" dirty="0" err="1">
                          <a:effectLst/>
                        </a:rPr>
                        <a:t>retirement</a:t>
                      </a:r>
                      <a:endParaRPr lang="pl-P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Pension level as a % of minimum pension (portion subsidized by the government)</a:t>
                      </a:r>
                      <a:endParaRPr lang="pl-P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2286343762"/>
                  </a:ext>
                </a:extLst>
              </a:tr>
              <a:tr h="212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Self-employed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Man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40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No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65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61% (39%)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147217284"/>
                  </a:ext>
                </a:extLst>
              </a:tr>
              <a:tr h="212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Self-employed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Woman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35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No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60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47% (53%)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174840921"/>
                  </a:ext>
                </a:extLst>
              </a:tr>
              <a:tr h="418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Self-employed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Man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39,5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Start Relief, Small ZUS, and Small ZUS+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65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46% (54%)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2247415591"/>
                  </a:ext>
                </a:extLst>
              </a:tr>
              <a:tr h="418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Self-employed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Woman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34,5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Start Relief, Small ZUS, and Small ZUS+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60</a:t>
                      </a:r>
                      <a:endParaRPr lang="pl-PL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43,7% (56,3%)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3863994779"/>
                  </a:ext>
                </a:extLst>
              </a:tr>
              <a:tr h="4346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Self-employed</a:t>
                      </a:r>
                      <a:endParaRPr lang="pl-PL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Man or woman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42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No</a:t>
                      </a:r>
                      <a:endParaRPr lang="pl-PL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67</a:t>
                      </a:r>
                      <a:endParaRPr lang="pl-PL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68% (32%)</a:t>
                      </a:r>
                      <a:endParaRPr lang="pl-PL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5781" marR="15781" marT="0" marB="0"/>
                </a:tc>
                <a:extLst>
                  <a:ext uri="{0D108BD9-81ED-4DB2-BD59-A6C34878D82A}">
                    <a16:rowId xmlns:a16="http://schemas.microsoft.com/office/drawing/2014/main" val="3203599092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20E3453C-3836-8D13-268A-4F06F6EDFF51}"/>
              </a:ext>
            </a:extLst>
          </p:cNvPr>
          <p:cNvSpPr txBox="1"/>
          <p:nvPr/>
        </p:nvSpPr>
        <p:spPr>
          <a:xfrm>
            <a:off x="12482" y="3614777"/>
            <a:ext cx="4635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 err="1"/>
              <a:t>source</a:t>
            </a:r>
            <a:r>
              <a:rPr lang="en-GB" dirty="0"/>
              <a:t>: Petelczyc, Gemzała (202</a:t>
            </a:r>
            <a:r>
              <a:rPr lang="pl-PL" dirty="0"/>
              <a:t>4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5653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297BB6-EC36-3A23-1D9D-D58F490EB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726" y="319417"/>
            <a:ext cx="7773417" cy="675334"/>
          </a:xfrm>
        </p:spPr>
        <p:txBody>
          <a:bodyPr/>
          <a:lstStyle/>
          <a:p>
            <a:r>
              <a:rPr lang="pl-PL" dirty="0" err="1"/>
              <a:t>Conclusions</a:t>
            </a:r>
            <a:endParaRPr lang="en-GB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37005B3-A188-7D43-ECBE-162B4504D7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sz="2400" b="1" dirty="0"/>
              <a:t>New </a:t>
            </a:r>
            <a:r>
              <a:rPr lang="pl-PL" sz="2400" b="1"/>
              <a:t>forms</a:t>
            </a:r>
            <a:r>
              <a:rPr lang="pl-PL" sz="2400" b="1" dirty="0"/>
              <a:t> of </a:t>
            </a:r>
            <a:r>
              <a:rPr lang="pl-PL" sz="2400" b="1"/>
              <a:t>work</a:t>
            </a:r>
            <a:r>
              <a:rPr lang="pl-PL" sz="2400" b="1" dirty="0"/>
              <a:t> </a:t>
            </a:r>
            <a:r>
              <a:rPr lang="pl-PL" sz="2400" b="1"/>
              <a:t>increase</a:t>
            </a:r>
            <a:r>
              <a:rPr lang="pl-PL" sz="2400" b="1" dirty="0"/>
              <a:t> </a:t>
            </a:r>
            <a:r>
              <a:rPr lang="pl-PL" sz="2400" b="1"/>
              <a:t>pension</a:t>
            </a:r>
            <a:r>
              <a:rPr lang="pl-PL" sz="2400" b="1" dirty="0"/>
              <a:t> </a:t>
            </a:r>
            <a:r>
              <a:rPr lang="pl-PL" sz="2400" b="1"/>
              <a:t>poverty</a:t>
            </a:r>
            <a:r>
              <a:rPr lang="pl-PL" sz="2400" b="1" dirty="0"/>
              <a:t> </a:t>
            </a:r>
            <a:r>
              <a:rPr lang="pl-PL" sz="2400" b="1"/>
              <a:t>risks</a:t>
            </a:r>
            <a:endParaRPr lang="pl-PL" sz="2400" b="1" dirty="0">
              <a:ea typeface="Open Sans Ligh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400" b="1"/>
              <a:t>Current</a:t>
            </a:r>
            <a:r>
              <a:rPr lang="pl-PL" sz="2400" b="1" dirty="0"/>
              <a:t> </a:t>
            </a:r>
            <a:r>
              <a:rPr lang="pl-PL" sz="2400" b="1"/>
              <a:t>contribution</a:t>
            </a:r>
            <a:r>
              <a:rPr lang="pl-PL" sz="2400" b="1" dirty="0"/>
              <a:t> </a:t>
            </a:r>
            <a:r>
              <a:rPr lang="pl-PL" sz="2400" b="1"/>
              <a:t>systems</a:t>
            </a:r>
            <a:r>
              <a:rPr lang="pl-PL" sz="2400" b="1" dirty="0"/>
              <a:t> </a:t>
            </a:r>
            <a:r>
              <a:rPr lang="pl-PL" sz="2400" b="1"/>
              <a:t>incentivise</a:t>
            </a:r>
            <a:r>
              <a:rPr lang="pl-PL" sz="2400" b="1" dirty="0"/>
              <a:t> </a:t>
            </a:r>
            <a:r>
              <a:rPr lang="pl-PL" sz="2400" b="1"/>
              <a:t>underinsurance</a:t>
            </a:r>
            <a:r>
              <a:rPr lang="pl-PL" sz="2400" dirty="0"/>
              <a:t> </a:t>
            </a:r>
            <a:endParaRPr lang="pl-PL" sz="2400" dirty="0">
              <a:ea typeface="Open Sans Ligh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400" b="1"/>
              <a:t>Contribution</a:t>
            </a:r>
            <a:r>
              <a:rPr lang="pl-PL" sz="2400" b="1" dirty="0"/>
              <a:t> </a:t>
            </a:r>
            <a:r>
              <a:rPr lang="pl-PL" sz="2400" b="1"/>
              <a:t>rules</a:t>
            </a:r>
            <a:r>
              <a:rPr lang="pl-PL" sz="2400" b="1" dirty="0"/>
              <a:t> </a:t>
            </a:r>
            <a:r>
              <a:rPr lang="pl-PL" sz="2400" b="1"/>
              <a:t>should</a:t>
            </a:r>
            <a:r>
              <a:rPr lang="pl-PL" sz="2400" b="1" dirty="0"/>
              <a:t> </a:t>
            </a:r>
            <a:r>
              <a:rPr lang="pl-PL" sz="2400" b="1"/>
              <a:t>follow</a:t>
            </a:r>
            <a:r>
              <a:rPr lang="pl-PL" sz="2400" b="1" dirty="0"/>
              <a:t> </a:t>
            </a:r>
            <a:r>
              <a:rPr lang="pl-PL" sz="2400" b="1"/>
              <a:t>income</a:t>
            </a:r>
            <a:r>
              <a:rPr lang="pl-PL" sz="2400" b="1" dirty="0"/>
              <a:t> and </a:t>
            </a:r>
            <a:r>
              <a:rPr lang="pl-PL" sz="2400" b="1"/>
              <a:t>employment</a:t>
            </a:r>
            <a:r>
              <a:rPr lang="pl-PL" sz="2400" b="1" dirty="0"/>
              <a:t> </a:t>
            </a:r>
            <a:r>
              <a:rPr lang="pl-PL" sz="2400" b="1"/>
              <a:t>dependency</a:t>
            </a:r>
            <a:r>
              <a:rPr lang="pl-PL" sz="2400" b="1" dirty="0"/>
              <a:t>, not </a:t>
            </a:r>
            <a:r>
              <a:rPr lang="pl-PL" sz="2400" b="1"/>
              <a:t>legal</a:t>
            </a:r>
            <a:r>
              <a:rPr lang="pl-PL" sz="2400" b="1" dirty="0"/>
              <a:t> form</a:t>
            </a:r>
            <a:endParaRPr lang="en-GB" sz="2400" dirty="0">
              <a:ea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754027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BFB9D7-EE5C-0923-B0D6-97DD98DB7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324" y="380833"/>
            <a:ext cx="7773417" cy="675334"/>
          </a:xfrm>
        </p:spPr>
        <p:txBody>
          <a:bodyPr/>
          <a:lstStyle/>
          <a:p>
            <a:r>
              <a:rPr lang="pl-PL" dirty="0" err="1"/>
              <a:t>References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D65FCA-66D4-028E-5A66-3758209C0A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6950" y="1056167"/>
            <a:ext cx="8507118" cy="3787243"/>
          </a:xfrm>
        </p:spPr>
        <p:txBody>
          <a:bodyPr/>
          <a:lstStyle/>
          <a:p>
            <a:r>
              <a:rPr lang="en-US" sz="1200" dirty="0" err="1"/>
              <a:t>Cieślik</a:t>
            </a:r>
            <a:r>
              <a:rPr lang="en-US" sz="1200" dirty="0"/>
              <a:t>, Jerzy; </a:t>
            </a:r>
            <a:r>
              <a:rPr lang="en-US" sz="1200" dirty="0" err="1"/>
              <a:t>Dvouletý</a:t>
            </a:r>
            <a:r>
              <a:rPr lang="en-US" sz="1200" dirty="0"/>
              <a:t>, Ondřej, </a:t>
            </a:r>
            <a:r>
              <a:rPr lang="en-US" sz="1200" i="1" dirty="0"/>
              <a:t>Segmentation of the Population of the Solo Self-employed, </a:t>
            </a:r>
            <a:r>
              <a:rPr lang="en-US" sz="1200" dirty="0"/>
              <a:t>International Review of Entrepreneurship</a:t>
            </a:r>
            <a:r>
              <a:rPr lang="en-US" sz="1200" i="1" dirty="0"/>
              <a:t>, </a:t>
            </a:r>
            <a:r>
              <a:rPr lang="en-US" sz="1200" dirty="0"/>
              <a:t>Article #1608, 17(3)</a:t>
            </a:r>
            <a:endParaRPr lang="pl-PL" sz="1200" dirty="0"/>
          </a:p>
          <a:p>
            <a:r>
              <a:rPr lang="en-US" sz="1200" dirty="0" err="1"/>
              <a:t>Cieślik</a:t>
            </a:r>
            <a:r>
              <a:rPr lang="en-US" sz="1200" dirty="0"/>
              <a:t>, Jerzy; van Stel, André (2024) </a:t>
            </a:r>
            <a:r>
              <a:rPr lang="en-US" sz="1200" i="1" dirty="0"/>
              <a:t>Solo self-employment––Key policy challenges, </a:t>
            </a:r>
            <a:r>
              <a:rPr lang="en-US" sz="1200" dirty="0"/>
              <a:t>Journal of Economic Surveys 2024;38:759–792,</a:t>
            </a:r>
            <a:endParaRPr lang="pl-PL" sz="1200" dirty="0"/>
          </a:p>
          <a:p>
            <a:r>
              <a:rPr lang="en-US" sz="1200" dirty="0"/>
              <a:t>Murgia, Annalisa; </a:t>
            </a:r>
            <a:r>
              <a:rPr lang="en-US" sz="1200" dirty="0" err="1"/>
              <a:t>Pulignano</a:t>
            </a:r>
            <a:r>
              <a:rPr lang="en-US" sz="1200" dirty="0"/>
              <a:t>, Valeria (2021) </a:t>
            </a:r>
            <a:r>
              <a:rPr lang="en-US" sz="1200" i="1" dirty="0"/>
              <a:t>Neither precarious nor entrepreneur: The subjective experience of hybrid self‑employed workers</a:t>
            </a:r>
            <a:r>
              <a:rPr lang="en-US" sz="1200" dirty="0"/>
              <a:t>. Economic and Industrial Democracy, 42(4), </a:t>
            </a:r>
            <a:endParaRPr lang="pl-PL" sz="1200" dirty="0"/>
          </a:p>
          <a:p>
            <a:r>
              <a:rPr lang="en-US" sz="1200" dirty="0"/>
              <a:t>Murgia, Annalisa (2025), </a:t>
            </a:r>
            <a:r>
              <a:rPr lang="en-US" sz="1200" i="1" dirty="0"/>
              <a:t>Working at the Boundaries: An Introduction to Solo Self‑employment </a:t>
            </a:r>
            <a:r>
              <a:rPr lang="en-US" sz="1200" dirty="0"/>
              <a:t>w (red.) Murgia, Annalisa, </a:t>
            </a:r>
            <a:r>
              <a:rPr lang="en-US" sz="1200" i="1" dirty="0"/>
              <a:t>Hybrid </a:t>
            </a:r>
            <a:r>
              <a:rPr lang="en-US" sz="1200" i="1" dirty="0" err="1"/>
              <a:t>Labour</a:t>
            </a:r>
            <a:r>
              <a:rPr lang="en-US" sz="1200" i="1" dirty="0"/>
              <a:t>, Measuring, Classifying, and Representing Workers at the Boundaries of Employment and Self-employment, </a:t>
            </a:r>
            <a:r>
              <a:rPr lang="en-US" sz="1200" dirty="0"/>
              <a:t>Routledge Advances in Sociology </a:t>
            </a:r>
            <a:endParaRPr lang="pl-PL" sz="1200" dirty="0"/>
          </a:p>
          <a:p>
            <a:r>
              <a:rPr lang="en-US" sz="1200" dirty="0"/>
              <a:t>Petelczyc, J; Gemzała, P</a:t>
            </a:r>
            <a:r>
              <a:rPr lang="pl-PL" sz="1200" dirty="0"/>
              <a:t>. (2024)</a:t>
            </a:r>
            <a:r>
              <a:rPr lang="en-US" sz="1200" dirty="0"/>
              <a:t>, The impact of gender unequal retirement age on the pensions of individuals and public finances in Poland: an analysis of employed and self employed men and women, </a:t>
            </a:r>
            <a:r>
              <a:rPr lang="en-US" sz="1200" dirty="0" err="1"/>
              <a:t>Ubezpieczenia</a:t>
            </a:r>
            <a:r>
              <a:rPr lang="en-US" sz="1200" dirty="0"/>
              <a:t> </a:t>
            </a:r>
            <a:r>
              <a:rPr lang="en-US" sz="1200" dirty="0" err="1"/>
              <a:t>Społeczne</a:t>
            </a:r>
            <a:r>
              <a:rPr lang="en-US" sz="1200" dirty="0"/>
              <a:t>. Teoria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praktyka</a:t>
            </a:r>
            <a:endParaRPr lang="pl-PL" sz="1200" dirty="0"/>
          </a:p>
          <a:p>
            <a:r>
              <a:rPr lang="pl-PL" sz="1200" dirty="0"/>
              <a:t>Petelczyc, Janina; Lasocki, Tomasz (2024), </a:t>
            </a:r>
            <a:r>
              <a:rPr lang="pl-PL" sz="1200" i="1" dirty="0"/>
              <a:t>Dobrowolne ubóstwo. O konsekwencjach dobrowolnego ZUS dla samozatrudnionych</a:t>
            </a:r>
            <a:r>
              <a:rPr lang="pl-PL" sz="1200" dirty="0"/>
              <a:t>, Polska Sieć Ekonomii.</a:t>
            </a:r>
          </a:p>
          <a:p>
            <a:r>
              <a:rPr lang="en-US" sz="1200" dirty="0"/>
              <a:t>Taylor-Gooby, Peter (2004), </a:t>
            </a:r>
            <a:r>
              <a:rPr lang="en-US" sz="1200" i="1" dirty="0"/>
              <a:t>New Risks, New Welfare: The Transformation of the European Welfare State, </a:t>
            </a:r>
            <a:r>
              <a:rPr lang="en-US" sz="1200" dirty="0"/>
              <a:t>Oxford University Press,</a:t>
            </a:r>
            <a:r>
              <a:rPr lang="en-US" sz="1200" i="1" dirty="0"/>
              <a:t>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766233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62BABBD2697940AC1DAF92327D3420" ma:contentTypeVersion="1" ma:contentTypeDescription="Utwórz nowy dokument." ma:contentTypeScope="" ma:versionID="b758795591d9adbbd5813f01d912e2c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5655aa40fd62c26d3cd695d3e5ffb0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owana data rozpoczęcia" ma:internalName="PublishingStartDate">
      <xsd:simpleType>
        <xsd:restriction base="dms:Unknown"/>
      </xsd:simpleType>
    </xsd:element>
    <xsd:element name="PublishingExpirationDate" ma:index="9" nillable="true" ma:displayName="Planowana data zakończenia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978F437-BAC3-4677-99D1-C993966E2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7146F4-CD50-483B-A986-20DDE415AD2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164e1b0e-c8e5-41a9-9bbb-6f7ed40eef04}" enabled="0" method="" siteId="{164e1b0e-c8e5-41a9-9bbb-6f7ed40eef0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662</Words>
  <Application>Microsoft Office PowerPoint</Application>
  <PresentationFormat>Pokaz na ekranie (16:9)</PresentationFormat>
  <Paragraphs>126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Open Sans Light</vt:lpstr>
      <vt:lpstr>Open Sans Regular</vt:lpstr>
      <vt:lpstr>Motyw pakietu Office</vt:lpstr>
      <vt:lpstr>New Forms of Work, Old Social Insurance? Self-Employment and Pension Poverty Risks in Poland</vt:lpstr>
      <vt:lpstr>Why does this matter?</vt:lpstr>
      <vt:lpstr>Self-employment: opportunity or vulnerability? </vt:lpstr>
      <vt:lpstr>Poland as an extreme case</vt:lpstr>
      <vt:lpstr>The contribution problem</vt:lpstr>
      <vt:lpstr>Flexibility → risk of poverty</vt:lpstr>
      <vt:lpstr> 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Janina Petelczyc</cp:lastModifiedBy>
  <cp:revision>33</cp:revision>
  <dcterms:created xsi:type="dcterms:W3CDTF">2019-01-31T15:24:43Z</dcterms:created>
  <dcterms:modified xsi:type="dcterms:W3CDTF">2026-06-10T08:59:39Z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0x010100C362BABBD2697940AC1DAF92327D3420</vt:lpwstr>
  </property>
</Properties>
</file>